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320" r:id="rId5"/>
    <p:sldId id="321" r:id="rId6"/>
    <p:sldId id="393" r:id="rId7"/>
    <p:sldId id="482" r:id="rId8"/>
    <p:sldId id="481" r:id="rId9"/>
    <p:sldId id="483" r:id="rId10"/>
    <p:sldId id="484" r:id="rId11"/>
    <p:sldId id="415" r:id="rId12"/>
    <p:sldId id="334" r:id="rId13"/>
    <p:sldId id="333" r:id="rId14"/>
    <p:sldId id="463" r:id="rId15"/>
    <p:sldId id="462" r:id="rId16"/>
    <p:sldId id="461" r:id="rId17"/>
    <p:sldId id="466" r:id="rId18"/>
    <p:sldId id="465" r:id="rId19"/>
    <p:sldId id="459" r:id="rId20"/>
    <p:sldId id="289" r:id="rId21"/>
    <p:sldId id="473" r:id="rId22"/>
    <p:sldId id="472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jn Pennekamp" initials="MP" lastIdx="1" clrIdx="0">
    <p:extLst>
      <p:ext uri="{19B8F6BF-5375-455C-9EA6-DF929625EA0E}">
        <p15:presenceInfo xmlns:p15="http://schemas.microsoft.com/office/powerpoint/2012/main" userId="699c7c9827e3fa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18"/>
    <a:srgbClr val="939598"/>
    <a:srgbClr val="F5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712" autoAdjust="0"/>
  </p:normalViewPr>
  <p:slideViewPr>
    <p:cSldViewPr snapToGrid="0">
      <p:cViewPr varScale="1">
        <p:scale>
          <a:sx n="80" d="100"/>
          <a:sy n="80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41A59-ECD4-4AFA-A16D-A881CEFA1470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BCE4D-E91A-4FD9-B04A-AD0303F959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0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1147-2935-4F14-B29A-51A8DED8AA5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15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B7C7361-144B-442F-96A4-76C922BE97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8B081A-E812-45D8-A686-6ACE83F3B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35264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CF23AB4-9B75-4E26-89D9-4AAEA32FBE0A}"/>
              </a:ext>
            </a:extLst>
          </p:cNvPr>
          <p:cNvSpPr/>
          <p:nvPr userDrawn="1"/>
        </p:nvSpPr>
        <p:spPr>
          <a:xfrm>
            <a:off x="0" y="6070025"/>
            <a:ext cx="12192000" cy="78971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ED34B6D-FDCE-4394-9805-F9EFE8177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37" y="6255009"/>
            <a:ext cx="452989" cy="45298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CC88A84-93B8-47C7-A754-498EDAFC3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50" y="6256943"/>
            <a:ext cx="452989" cy="45298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CE1BA84-F4F5-4ECB-907D-636DF129F3B7}"/>
              </a:ext>
            </a:extLst>
          </p:cNvPr>
          <p:cNvSpPr txBox="1"/>
          <p:nvPr userDrawn="1"/>
        </p:nvSpPr>
        <p:spPr>
          <a:xfrm>
            <a:off x="3231453" y="6331505"/>
            <a:ext cx="2846793" cy="3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ikwordzzper.nl</a:t>
            </a:r>
            <a:endParaRPr lang="nl-NL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BFD48C6-CDA3-4E3C-9FAC-994BB5E3DCB1}"/>
              </a:ext>
            </a:extLst>
          </p:cNvPr>
          <p:cNvSpPr txBox="1"/>
          <p:nvPr userDrawn="1"/>
        </p:nvSpPr>
        <p:spPr>
          <a:xfrm>
            <a:off x="6510953" y="6331504"/>
            <a:ext cx="338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Myriad Pro Light" panose="020B0403030403020204" pitchFamily="34" charset="0"/>
              </a:rPr>
              <a:t>Facebook.com/</a:t>
            </a:r>
            <a:r>
              <a:rPr lang="nl-NL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ikwordzzper</a:t>
            </a:r>
            <a:endParaRPr lang="nl-NL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674B84-24B1-9449-B571-22C47EEABC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38" y="-407625"/>
            <a:ext cx="968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5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4953E-E4E1-44A7-826A-D527A5E8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7E53C5-3593-42B0-86E7-EF57AD80E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543AE4-F206-41EA-BC4B-E4486E720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964207-F0D4-48E0-8AD2-363F3A69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2DDCBA-B7D8-40EB-8DA6-9067CF2A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B56476-81AE-4102-96FF-17B6DACD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15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286AD-787A-489A-82E9-E9102DB2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5E5DF0-2625-4F7D-BC41-9A2921F56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A0C2C-E3F4-43C0-B872-E5CE26AD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F4A7BB-4809-4861-9024-B651D32B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4EF348-0F10-4B2E-8AF9-79ED6995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41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FCC998C-E6BB-4152-9A34-2FDB022AA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631C4B-250A-4F0D-8684-D8DEECE0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855180-3972-4DAE-A55B-25C25808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06402B-800D-40CC-A89B-4DE8A8FF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E001FF-5C5A-4F09-B3F7-33041BAA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79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87F54-E1FE-4931-907F-3213B75D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6418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E32A8-5F3C-4EF3-BE9B-618908CF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 Light" panose="020B0403030403020204" pitchFamily="34" charset="0"/>
              </a:defRPr>
            </a:lvl1pPr>
            <a:lvl2pPr>
              <a:defRPr>
                <a:latin typeface="Myriad Pro Light" panose="020B0403030403020204" pitchFamily="34" charset="0"/>
              </a:defRPr>
            </a:lvl2pPr>
            <a:lvl3pPr>
              <a:defRPr>
                <a:latin typeface="Myriad Pro Light" panose="020B0403030403020204" pitchFamily="34" charset="0"/>
              </a:defRPr>
            </a:lvl3pPr>
            <a:lvl4pPr>
              <a:defRPr>
                <a:latin typeface="Myriad Pro Light" panose="020B0403030403020204" pitchFamily="34" charset="0"/>
              </a:defRPr>
            </a:lvl4pPr>
            <a:lvl5pPr>
              <a:defRPr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E470F4B-C27A-4A34-8847-0863B5B42FC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0137CDA-4D3E-4D10-82AA-5FC735F0F0AA}"/>
              </a:ext>
            </a:extLst>
          </p:cNvPr>
          <p:cNvSpPr/>
          <p:nvPr userDrawn="1"/>
        </p:nvSpPr>
        <p:spPr>
          <a:xfrm>
            <a:off x="0" y="0"/>
            <a:ext cx="12192000" cy="141316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793AEF-8896-7844-B747-F220A6848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64" y="5431316"/>
            <a:ext cx="3157038" cy="22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0D009-D0AB-4AAA-B9F4-6B510FA6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F6690B-A119-4CFD-B6E8-B753F9A3D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91FACE-BF0D-4E22-91BB-07FCE4E1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AC3B87-E96C-47C5-AC95-0E585D9A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8EF80A-557C-4EEF-9E78-2FA894C9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55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41AE2-3D20-4070-8BF1-84F612B2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7B8988-E9B1-4A22-88AF-F6A2721E1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93DA28-F457-4AC4-B89D-1A437EC50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D1F639-DDA6-460B-B121-B6DB81A6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7808F2-A620-4190-BBE0-F19CAB05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CB16AD-869C-46D2-85FB-155ADB50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6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B7C7361-144B-442F-96A4-76C922BE9761}"/>
              </a:ext>
            </a:extLst>
          </p:cNvPr>
          <p:cNvSpPr/>
          <p:nvPr userDrawn="1"/>
        </p:nvSpPr>
        <p:spPr>
          <a:xfrm>
            <a:off x="-1" y="-75099"/>
            <a:ext cx="12192000" cy="6858000"/>
          </a:xfrm>
          <a:prstGeom prst="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8B081A-E812-45D8-A686-6ACE83F3B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003" y="966301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CF23AB4-9B75-4E26-89D9-4AAEA32FBE0A}"/>
              </a:ext>
            </a:extLst>
          </p:cNvPr>
          <p:cNvSpPr/>
          <p:nvPr userDrawn="1"/>
        </p:nvSpPr>
        <p:spPr>
          <a:xfrm>
            <a:off x="0" y="6070025"/>
            <a:ext cx="12192000" cy="78971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F104430-3ACC-4381-B1F1-33E611895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1" y="6255009"/>
            <a:ext cx="452989" cy="45298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ED34B6D-FDCE-4394-9805-F9EFE81773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07" y="6255009"/>
            <a:ext cx="452989" cy="45298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CC88A84-93B8-47C7-A754-498EDAFC30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8" y="6256943"/>
            <a:ext cx="452989" cy="45298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CE1BA84-F4F5-4ECB-907D-636DF129F3B7}"/>
              </a:ext>
            </a:extLst>
          </p:cNvPr>
          <p:cNvSpPr txBox="1"/>
          <p:nvPr userDrawn="1"/>
        </p:nvSpPr>
        <p:spPr>
          <a:xfrm>
            <a:off x="1039091" y="6331505"/>
            <a:ext cx="2846793" cy="3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Myriad Pro Light" panose="020B0403030403020204" pitchFamily="34" charset="0"/>
              </a:rPr>
              <a:t>Startersloket.nl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BFD48C6-CDA3-4E3C-9FAC-994BB5E3DCB1}"/>
              </a:ext>
            </a:extLst>
          </p:cNvPr>
          <p:cNvSpPr txBox="1"/>
          <p:nvPr userDrawn="1"/>
        </p:nvSpPr>
        <p:spPr>
          <a:xfrm>
            <a:off x="4472823" y="6331504"/>
            <a:ext cx="2846793" cy="3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Myriad Pro Light" panose="020B0403030403020204" pitchFamily="34" charset="0"/>
              </a:rPr>
              <a:t>Facebook.com/Startersloket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74E599E-268C-4E1F-95E9-42B7D56099B5}"/>
              </a:ext>
            </a:extLst>
          </p:cNvPr>
          <p:cNvSpPr txBox="1"/>
          <p:nvPr userDrawn="1"/>
        </p:nvSpPr>
        <p:spPr>
          <a:xfrm>
            <a:off x="8986263" y="6331505"/>
            <a:ext cx="2846793" cy="3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Myriad Pro Light" panose="020B0403030403020204" pitchFamily="34" charset="0"/>
              </a:rPr>
              <a:t>Twitter.com/Startersloket</a:t>
            </a:r>
          </a:p>
        </p:txBody>
      </p:sp>
    </p:spTree>
    <p:extLst>
      <p:ext uri="{BB962C8B-B14F-4D97-AF65-F5344CB8AC3E}">
        <p14:creationId xmlns:p14="http://schemas.microsoft.com/office/powerpoint/2010/main" val="291896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D229-C909-48CC-8254-F6B0E71B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C056CE-DA16-467C-BCD0-C54483884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8B9360-8905-4755-B806-552AB4B11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9DF38F-51E4-41CD-82B8-BBDB8C78B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1FFFD7-B22E-473E-A09A-9DBCE9BC1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A352B8A-A15C-4B78-9A21-016B4886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FFACD2-6DCA-4721-B2F8-BC29C564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CFF6A8-B223-41F1-B6BE-602CB55F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B0EAA-A232-4025-AA54-82E8D2DD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31D369-B471-49DA-9DEF-4BB76CE5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1971BA-EEA0-4D41-AF89-641F5754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2B5E1B-08FD-479F-B0D8-00102DD8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93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CD78D00-568F-497F-839A-CB34957B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F68EDE-0B9F-4297-8750-2084DB3A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36D8CF-07C1-4588-8838-FF19BBA9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7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9082D-23CE-4AA8-BA1F-7A7BD099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7EF5B6-84A2-41C0-A3D1-B4275C00D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E795E7-DF31-4DF8-BE5A-C5E79677F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FD7D05-1919-44E5-BA66-F6B8AB5F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69CE98-EF26-4783-92E0-C5E75A82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B3CE1B-A040-4E5E-B2FE-1773CC67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37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B881F8-2E5A-4F7F-A46F-7135F74D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A89C0B-B7E1-4520-9C8E-9A6342DFC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70586C-42F0-49B5-A4E7-12211DA1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34B7-352C-47B6-A2C3-1B43B102F56B}" type="datetimeFigureOut">
              <a:rPr lang="nl-NL" smtClean="0"/>
              <a:t>15-4-2019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53F1D-F710-4231-BD48-6CF49227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4C226B-F674-40FE-8151-5A143F7C4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3D8EC-6E1C-43D5-9A55-59A96835D1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35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kwordzzper.nl/zzp-stappenplan/handige-hulpmiddelen/uurtarief-calcula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kwordzzper.nl/zzp-stappenplan/handige-hulpmiddelen/netto-besteedbaar-inkomen-calculator-zz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p2_tq4laf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3789ac2-4c59-4a21-823c-6d24e68d5e0b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3C0970E6-A343-405D-99C2-23217D573D0D}"/>
              </a:ext>
            </a:extLst>
          </p:cNvPr>
          <p:cNvSpPr txBox="1"/>
          <p:nvPr/>
        </p:nvSpPr>
        <p:spPr>
          <a:xfrm>
            <a:off x="1384917" y="2237173"/>
            <a:ext cx="8868792" cy="1421260"/>
          </a:xfrm>
          <a:prstGeom prst="rect">
            <a:avLst/>
          </a:prstGeom>
          <a:solidFill>
            <a:srgbClr val="FF6418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A23130A-2482-47F6-9733-12C4C5244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4" y="333924"/>
            <a:ext cx="6155430" cy="1446143"/>
          </a:xfrm>
          <a:prstGeom prst="rect">
            <a:avLst/>
          </a:prstGeom>
        </p:spPr>
      </p:pic>
      <p:pic>
        <p:nvPicPr>
          <p:cNvPr id="17" name="Afbeelding 16" descr="Afbeelding met persoon, staand, man, kostuum&#10;&#10;Automatisch gegenereerde beschrijving">
            <a:extLst>
              <a:ext uri="{FF2B5EF4-FFF2-40B4-BE49-F238E27FC236}">
                <a16:creationId xmlns:a16="http://schemas.microsoft.com/office/drawing/2014/main" id="{70390B16-66A3-476F-9E28-618083030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13" y="150919"/>
            <a:ext cx="3838113" cy="575716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C9CCF53-7327-4C8A-9820-D7D2B734B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3" y="4369825"/>
            <a:ext cx="3417454" cy="1443809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3867A5AC-DA45-45BF-B890-3D2000737641}"/>
              </a:ext>
            </a:extLst>
          </p:cNvPr>
          <p:cNvSpPr txBox="1"/>
          <p:nvPr/>
        </p:nvSpPr>
        <p:spPr>
          <a:xfrm>
            <a:off x="397523" y="2807925"/>
            <a:ext cx="8201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Gezond financieel ondernemen!</a:t>
            </a:r>
          </a:p>
        </p:txBody>
      </p:sp>
    </p:spTree>
    <p:extLst>
      <p:ext uri="{BB962C8B-B14F-4D97-AF65-F5344CB8AC3E}">
        <p14:creationId xmlns:p14="http://schemas.microsoft.com/office/powerpoint/2010/main" val="421862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C44EB-751D-4E0A-811E-C3F822F7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Fiscale voordelen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8E26E-75C8-4BFB-8A37-51647F70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/>
              <a:t>Geen belasting!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  <a:p>
            <a:r>
              <a:rPr lang="nl-NL" dirty="0"/>
              <a:t>Urencriterium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r>
              <a:rPr lang="nl-NL" dirty="0">
                <a:sym typeface="Wingdings" panose="05000000000000000000" pitchFamily="2" charset="2"/>
              </a:rPr>
              <a:t>Zelfstandigenaftrek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nl-NL" dirty="0">
                <a:sym typeface="Wingdings" panose="05000000000000000000" pitchFamily="2" charset="2"/>
              </a:rPr>
              <a:t>Startersaftrek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nl-NL" dirty="0">
                <a:sym typeface="Wingdings" panose="05000000000000000000" pitchFamily="2" charset="2"/>
              </a:rPr>
              <a:t>MKB winstvrijstelling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 </a:t>
            </a:r>
            <a:endParaRPr lang="nl-NL" dirty="0">
              <a:solidFill>
                <a:srgbClr val="FF6418"/>
              </a:solidFill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9CCE350-77DF-40D0-9465-9C140CBA42F3}"/>
              </a:ext>
            </a:extLst>
          </p:cNvPr>
          <p:cNvSpPr/>
          <p:nvPr/>
        </p:nvSpPr>
        <p:spPr>
          <a:xfrm>
            <a:off x="4622044" y="1858942"/>
            <a:ext cx="2486664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€ 28.000 winst</a:t>
            </a:r>
          </a:p>
        </p:txBody>
      </p:sp>
      <p:pic>
        <p:nvPicPr>
          <p:cNvPr id="6" name="Graphic 5" descr="Munten">
            <a:extLst>
              <a:ext uri="{FF2B5EF4-FFF2-40B4-BE49-F238E27FC236}">
                <a16:creationId xmlns:a16="http://schemas.microsoft.com/office/drawing/2014/main" id="{D6A78CE7-7845-4FA5-90A6-4D71F71C7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6209" y="1690688"/>
            <a:ext cx="2156065" cy="2156065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6B57076-F255-46E6-AE85-57E0F3FB8292}"/>
              </a:ext>
            </a:extLst>
          </p:cNvPr>
          <p:cNvSpPr/>
          <p:nvPr/>
        </p:nvSpPr>
        <p:spPr>
          <a:xfrm>
            <a:off x="4622044" y="2328786"/>
            <a:ext cx="1504056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1225 uur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2E93DA7-F4B9-43E2-A6E1-34665AAD64C5}"/>
              </a:ext>
            </a:extLst>
          </p:cNvPr>
          <p:cNvSpPr/>
          <p:nvPr/>
        </p:nvSpPr>
        <p:spPr>
          <a:xfrm>
            <a:off x="4622044" y="2816224"/>
            <a:ext cx="1504056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€7.280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CE408648-EF62-4670-B294-52B105E01EAC}"/>
              </a:ext>
            </a:extLst>
          </p:cNvPr>
          <p:cNvSpPr/>
          <p:nvPr/>
        </p:nvSpPr>
        <p:spPr>
          <a:xfrm>
            <a:off x="4622044" y="3291933"/>
            <a:ext cx="1504056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€2.123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00D2B8A4-9D93-4AED-A531-E843F195F3CA}"/>
              </a:ext>
            </a:extLst>
          </p:cNvPr>
          <p:cNvSpPr/>
          <p:nvPr/>
        </p:nvSpPr>
        <p:spPr>
          <a:xfrm>
            <a:off x="4622044" y="3811651"/>
            <a:ext cx="2788041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14% van de winst</a:t>
            </a:r>
          </a:p>
        </p:txBody>
      </p:sp>
    </p:spTree>
    <p:extLst>
      <p:ext uri="{BB962C8B-B14F-4D97-AF65-F5344CB8AC3E}">
        <p14:creationId xmlns:p14="http://schemas.microsoft.com/office/powerpoint/2010/main" val="451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D49BE-5119-432A-A35D-3FDE76D6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bepaal ik mijn uurtarief?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1593EF-16B4-45C6-9256-8918DD0C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6418"/>
                </a:solidFill>
              </a:rPr>
              <a:t>Factoren die meespelen:</a:t>
            </a:r>
          </a:p>
          <a:p>
            <a:r>
              <a:rPr lang="nl-NL" dirty="0"/>
              <a:t>Specialisme</a:t>
            </a:r>
          </a:p>
          <a:p>
            <a:r>
              <a:rPr lang="nl-NL" dirty="0"/>
              <a:t>Concurrentie</a:t>
            </a:r>
          </a:p>
          <a:p>
            <a:r>
              <a:rPr lang="nl-NL" dirty="0"/>
              <a:t>Omvang opdracht</a:t>
            </a:r>
          </a:p>
          <a:p>
            <a:r>
              <a:rPr lang="nl-NL" dirty="0"/>
              <a:t>Soort opdracht</a:t>
            </a:r>
          </a:p>
          <a:p>
            <a:r>
              <a:rPr lang="nl-NL" dirty="0"/>
              <a:t>Onderhandelingsvaardigheden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372EE7D-3E43-452F-862F-4575ABA57B18}"/>
              </a:ext>
            </a:extLst>
          </p:cNvPr>
          <p:cNvSpPr/>
          <p:nvPr/>
        </p:nvSpPr>
        <p:spPr>
          <a:xfrm>
            <a:off x="838200" y="5072197"/>
            <a:ext cx="5257800" cy="707366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yriad Pro Light" panose="020B0403030403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TIP: online uurtarief calculator</a:t>
            </a:r>
            <a:endParaRPr lang="nl-NL" sz="2800" dirty="0">
              <a:solidFill>
                <a:schemeClr val="bg1"/>
              </a:solidFill>
              <a:latin typeface="Myriad Pro Light" panose="020B0403030403020204"/>
            </a:endParaRPr>
          </a:p>
        </p:txBody>
      </p:sp>
      <p:pic>
        <p:nvPicPr>
          <p:cNvPr id="5" name="Graphic 4" descr="Klok">
            <a:extLst>
              <a:ext uri="{FF2B5EF4-FFF2-40B4-BE49-F238E27FC236}">
                <a16:creationId xmlns:a16="http://schemas.microsoft.com/office/drawing/2014/main" id="{FBE9E5E8-4FC6-4EEC-8BB2-8D164E629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3313" y="2192547"/>
            <a:ext cx="1758352" cy="17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FEE1DBE-5719-41AF-82B2-C4E87B03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499003"/>
            <a:ext cx="9437688" cy="52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F108A2-1A5C-40CB-AAFB-785E9A8D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19" y="194733"/>
            <a:ext cx="856366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D49BE-5119-432A-A35D-3FDE76D6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ik reserveren?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1593EF-16B4-45C6-9256-8918DD0C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6418"/>
                </a:solidFill>
              </a:rPr>
              <a:t>Factoren die meespelen:</a:t>
            </a:r>
          </a:p>
          <a:p>
            <a:endParaRPr lang="nl-NL" dirty="0"/>
          </a:p>
          <a:p>
            <a:r>
              <a:rPr lang="nl-NL" dirty="0"/>
              <a:t>Urencriterium</a:t>
            </a:r>
          </a:p>
          <a:p>
            <a:r>
              <a:rPr lang="nl-NL" dirty="0"/>
              <a:t>Aftrekposten</a:t>
            </a:r>
          </a:p>
          <a:p>
            <a:r>
              <a:rPr lang="nl-NL" dirty="0"/>
              <a:t>Bijtelling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372EE7D-3E43-452F-862F-4575ABA57B18}"/>
              </a:ext>
            </a:extLst>
          </p:cNvPr>
          <p:cNvSpPr/>
          <p:nvPr/>
        </p:nvSpPr>
        <p:spPr>
          <a:xfrm>
            <a:off x="838200" y="5080663"/>
            <a:ext cx="5257800" cy="707366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yriad Pro Light" panose="020B0403030403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TIP: netto inkomen calculator</a:t>
            </a:r>
            <a:endParaRPr lang="nl-NL" sz="2800" dirty="0">
              <a:solidFill>
                <a:schemeClr val="bg1"/>
              </a:solidFill>
              <a:latin typeface="Myriad Pro Light" panose="020B0403030403020204"/>
            </a:endParaRPr>
          </a:p>
        </p:txBody>
      </p:sp>
      <p:pic>
        <p:nvPicPr>
          <p:cNvPr id="5" name="Graphic 4" descr="Klok">
            <a:extLst>
              <a:ext uri="{FF2B5EF4-FFF2-40B4-BE49-F238E27FC236}">
                <a16:creationId xmlns:a16="http://schemas.microsoft.com/office/drawing/2014/main" id="{FBE9E5E8-4FC6-4EEC-8BB2-8D164E629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3313" y="2192547"/>
            <a:ext cx="1758352" cy="17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7D08096-BE56-4F3A-A3C3-AB2950E71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3" y="1690688"/>
            <a:ext cx="8080904" cy="290674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C0CD853-2F13-4BA2-A447-D88330AB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Bepaal je bruto winst</a:t>
            </a:r>
          </a:p>
        </p:txBody>
      </p:sp>
    </p:spTree>
    <p:extLst>
      <p:ext uri="{BB962C8B-B14F-4D97-AF65-F5344CB8AC3E}">
        <p14:creationId xmlns:p14="http://schemas.microsoft.com/office/powerpoint/2010/main" val="3386658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17DD4CB-16E6-4A1E-A407-4A318728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706146"/>
            <a:ext cx="7840134" cy="532860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EEE7CDA-E627-4A57-9744-F7DCF12F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139938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nl-NL" dirty="0"/>
              <a:t>Bepaal je winst uit onderneming</a:t>
            </a:r>
          </a:p>
        </p:txBody>
      </p:sp>
    </p:spTree>
    <p:extLst>
      <p:ext uri="{BB962C8B-B14F-4D97-AF65-F5344CB8AC3E}">
        <p14:creationId xmlns:p14="http://schemas.microsoft.com/office/powerpoint/2010/main" val="374812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017D0D-8857-423E-A774-36384273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86908"/>
            <a:ext cx="9231602" cy="468418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6C31766-462C-488B-9DED-06088848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04799"/>
            <a:ext cx="9825566" cy="592667"/>
          </a:xfrm>
        </p:spPr>
        <p:txBody>
          <a:bodyPr>
            <a:normAutofit fontScale="90000"/>
          </a:bodyPr>
          <a:lstStyle/>
          <a:p>
            <a:r>
              <a:rPr lang="nl-NL" dirty="0"/>
              <a:t>Bepaal je belastbare winst</a:t>
            </a:r>
          </a:p>
        </p:txBody>
      </p:sp>
    </p:spTree>
    <p:extLst>
      <p:ext uri="{BB962C8B-B14F-4D97-AF65-F5344CB8AC3E}">
        <p14:creationId xmlns:p14="http://schemas.microsoft.com/office/powerpoint/2010/main" val="221944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E7D8C90-D3EC-4C64-A91C-57009B47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0" y="1380595"/>
            <a:ext cx="10258425" cy="372427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B28C8A6-F7C1-4F0E-998E-6D9E4EB5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04799"/>
            <a:ext cx="9825566" cy="592667"/>
          </a:xfrm>
        </p:spPr>
        <p:txBody>
          <a:bodyPr>
            <a:normAutofit fontScale="90000"/>
          </a:bodyPr>
          <a:lstStyle/>
          <a:p>
            <a:r>
              <a:rPr lang="nl-NL" dirty="0"/>
              <a:t>Bepaal je belastingen en netto inkomen</a:t>
            </a:r>
          </a:p>
        </p:txBody>
      </p:sp>
    </p:spTree>
    <p:extLst>
      <p:ext uri="{BB962C8B-B14F-4D97-AF65-F5344CB8AC3E}">
        <p14:creationId xmlns:p14="http://schemas.microsoft.com/office/powerpoint/2010/main" val="256690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59A96-7679-4A36-B990-7BEA0DB9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9EC31-C84D-4A24-9034-E7C8C347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Reserveer voor belastingen</a:t>
            </a:r>
          </a:p>
          <a:p>
            <a:r>
              <a:rPr lang="nl-NL" dirty="0"/>
              <a:t>Doe altijd en tijdig aangifte</a:t>
            </a:r>
          </a:p>
          <a:p>
            <a:r>
              <a:rPr lang="nl-NL" dirty="0"/>
              <a:t>Wees en blijf kritisch op jezelf</a:t>
            </a:r>
          </a:p>
          <a:p>
            <a:r>
              <a:rPr lang="nl-NL" dirty="0"/>
              <a:t>Houd jezelf een spiegel voor</a:t>
            </a:r>
          </a:p>
          <a:p>
            <a:r>
              <a:rPr lang="nl-NL" dirty="0"/>
              <a:t>Denk niet te makkelijk </a:t>
            </a:r>
          </a:p>
          <a:p>
            <a:r>
              <a:rPr lang="nl-NL" dirty="0"/>
              <a:t>Ga actief netwerken!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74ADC4-DC60-4696-B855-BE375821E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09" y="3429000"/>
            <a:ext cx="3319992" cy="14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0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141F8-95A2-48D9-BDCB-333D75D2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B82D387-38E3-4529-87C8-F96F14EB2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endParaRPr lang="nl-NL" dirty="0"/>
          </a:p>
          <a:p>
            <a:pPr lvl="1"/>
            <a:r>
              <a:rPr lang="nl-NL" dirty="0"/>
              <a:t>Martijn </a:t>
            </a:r>
            <a:r>
              <a:rPr lang="nl-NL" dirty="0" err="1"/>
              <a:t>ZZPennekamp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pPr lvl="1"/>
            <a:r>
              <a:rPr lang="nl-NL" dirty="0"/>
              <a:t>Woonachtig in Wervershoof</a:t>
            </a:r>
          </a:p>
          <a:p>
            <a:pPr lvl="1"/>
            <a:r>
              <a:rPr lang="nl-NL" dirty="0"/>
              <a:t>ikwordzzper.nl </a:t>
            </a:r>
          </a:p>
          <a:p>
            <a:pPr lvl="1"/>
            <a:r>
              <a:rPr lang="nl-NL" dirty="0"/>
              <a:t>Stichting Startersloket</a:t>
            </a:r>
          </a:p>
          <a:p>
            <a:pPr lvl="1"/>
            <a:r>
              <a:rPr lang="nl-NL" dirty="0"/>
              <a:t>Het Ondernemerscollectief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8" name="Afbeelding 7" descr="Afbeelding met persoon, poseren, groep, staand&#10;&#10;Automatisch gegenereerde beschrijving">
            <a:extLst>
              <a:ext uri="{FF2B5EF4-FFF2-40B4-BE49-F238E27FC236}">
                <a16:creationId xmlns:a16="http://schemas.microsoft.com/office/drawing/2014/main" id="{A75EED04-4381-4D55-88DA-C962977F1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3" y="1981873"/>
            <a:ext cx="6303146" cy="22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5520" y="3068960"/>
            <a:ext cx="8631546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l-NL" dirty="0">
              <a:latin typeface="Georgia" panose="02040502050405020303" pitchFamily="18" charset="0"/>
            </a:endParaRPr>
          </a:p>
        </p:txBody>
      </p:sp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C1CE12C5-7D8F-4D37-B908-7217A09E7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212" y="1278197"/>
            <a:ext cx="8930659" cy="47066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BB6C795-0801-47F8-92C5-A4B06CA1C452}"/>
              </a:ext>
            </a:extLst>
          </p:cNvPr>
          <p:cNvSpPr txBox="1"/>
          <p:nvPr/>
        </p:nvSpPr>
        <p:spPr>
          <a:xfrm>
            <a:off x="746446" y="450316"/>
            <a:ext cx="1118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6418"/>
                </a:solidFill>
              </a:rPr>
              <a:t>Klik op onderstaande afbeelding om de video te bekijken</a:t>
            </a:r>
          </a:p>
        </p:txBody>
      </p:sp>
    </p:spTree>
    <p:extLst>
      <p:ext uri="{BB962C8B-B14F-4D97-AF65-F5344CB8AC3E}">
        <p14:creationId xmlns:p14="http://schemas.microsoft.com/office/powerpoint/2010/main" val="426198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9CA2EA86-D974-44D6-92E4-264E30B77C89}"/>
              </a:ext>
            </a:extLst>
          </p:cNvPr>
          <p:cNvSpPr/>
          <p:nvPr/>
        </p:nvSpPr>
        <p:spPr>
          <a:xfrm>
            <a:off x="2404532" y="878889"/>
            <a:ext cx="7067942" cy="1056443"/>
          </a:xfrm>
          <a:prstGeom prst="roundRect">
            <a:avLst/>
          </a:prstGeom>
          <a:solidFill>
            <a:srgbClr val="FF6418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Veel succes met gezond financieel ondernemen!</a:t>
            </a:r>
          </a:p>
        </p:txBody>
      </p:sp>
      <p:pic>
        <p:nvPicPr>
          <p:cNvPr id="3" name="Picture 12" descr="Afbeeldingsresultaat voor afrojet">
            <a:extLst>
              <a:ext uri="{FF2B5EF4-FFF2-40B4-BE49-F238E27FC236}">
                <a16:creationId xmlns:a16="http://schemas.microsoft.com/office/drawing/2014/main" id="{A5C7E734-F402-4C34-A9A0-E62596B3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95" y="2177766"/>
            <a:ext cx="6994179" cy="3699142"/>
          </a:xfrm>
          <a:prstGeom prst="roundRect">
            <a:avLst>
              <a:gd name="adj" fmla="val 16667"/>
            </a:avLst>
          </a:prstGeom>
          <a:ln w="5715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14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29B03-2382-45E0-B0E9-A910483D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0" y="2535237"/>
            <a:ext cx="4800600" cy="1325563"/>
          </a:xfrm>
        </p:spPr>
        <p:txBody>
          <a:bodyPr>
            <a:noAutofit/>
          </a:bodyPr>
          <a:lstStyle/>
          <a:p>
            <a:r>
              <a:rPr lang="nl-NL" sz="8800" dirty="0"/>
              <a:t>Vragen?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350E46-DCC4-4380-BA47-7155817E2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55" y="3198018"/>
            <a:ext cx="4056655" cy="300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5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gras, buiten, lucht, veld&#10;&#10;Beschrijving is gegenereerd met zeer hoge betrouwbaarheid">
            <a:extLst>
              <a:ext uri="{FF2B5EF4-FFF2-40B4-BE49-F238E27FC236}">
                <a16:creationId xmlns:a16="http://schemas.microsoft.com/office/drawing/2014/main" id="{B111B4F1-995A-4033-BF53-5106C8863E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1" b="1"/>
          <a:stretch/>
        </p:blipFill>
        <p:spPr>
          <a:xfrm>
            <a:off x="0" y="156308"/>
            <a:ext cx="12192000" cy="60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Afbeeldingsresultaat voor afrojet">
            <a:extLst>
              <a:ext uri="{FF2B5EF4-FFF2-40B4-BE49-F238E27FC236}">
                <a16:creationId xmlns:a16="http://schemas.microsoft.com/office/drawing/2014/main" id="{3074679A-43E1-4D31-870C-75CC0A7F82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 bwMode="auto">
          <a:xfrm>
            <a:off x="1" y="132861"/>
            <a:ext cx="12192000" cy="6049107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0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gras, buiten, boom, lucht&#10;&#10;Beschrijving is gegenereerd met zeer hoge betrouwbaarheid">
            <a:extLst>
              <a:ext uri="{FF2B5EF4-FFF2-40B4-BE49-F238E27FC236}">
                <a16:creationId xmlns:a16="http://schemas.microsoft.com/office/drawing/2014/main" id="{274E2657-D664-4949-BBA9-DD046F72B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91" b="5554"/>
          <a:stretch/>
        </p:blipFill>
        <p:spPr>
          <a:xfrm>
            <a:off x="0" y="140677"/>
            <a:ext cx="12192000" cy="6041292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400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lucht&#10;&#10;Automatisch gegenereerde beschrijving">
            <a:extLst>
              <a:ext uri="{FF2B5EF4-FFF2-40B4-BE49-F238E27FC236}">
                <a16:creationId xmlns:a16="http://schemas.microsoft.com/office/drawing/2014/main" id="{A8E546D1-6B8B-4D0D-BF28-C287F7D4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10" y="1839424"/>
            <a:ext cx="4049853" cy="40498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CC44EB-751D-4E0A-811E-C3F822F7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starten met de ZZP Kennis Quiz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B1712D8-CA4F-4805-9086-85E3461F4E2E}"/>
              </a:ext>
            </a:extLst>
          </p:cNvPr>
          <p:cNvSpPr txBox="1"/>
          <p:nvPr/>
        </p:nvSpPr>
        <p:spPr>
          <a:xfrm>
            <a:off x="838200" y="2047388"/>
            <a:ext cx="952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rgbClr val="FF6418"/>
                </a:solidFill>
                <a:latin typeface="Myriad Pro Light" panose="020B0403030403020204"/>
              </a:rPr>
              <a:t>Surf naar </a:t>
            </a:r>
            <a:r>
              <a:rPr lang="nl-NL" sz="6000" b="1" dirty="0">
                <a:solidFill>
                  <a:srgbClr val="FF6418"/>
                </a:solidFill>
                <a:latin typeface="Myriad Pro Light" panose="020B0403030403020204"/>
              </a:rPr>
              <a:t>www.kahoot.it</a:t>
            </a:r>
          </a:p>
        </p:txBody>
      </p:sp>
      <p:pic>
        <p:nvPicPr>
          <p:cNvPr id="1026" name="Picture 2" descr="Afbeeldingsresultaat voor kahoot.it">
            <a:hlinkClick r:id="rId3"/>
            <a:extLst>
              <a:ext uri="{FF2B5EF4-FFF2-40B4-BE49-F238E27FC236}">
                <a16:creationId xmlns:a16="http://schemas.microsoft.com/office/drawing/2014/main" id="{FAFA3446-74D9-423E-98C9-0ABECF19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17" y="3835154"/>
            <a:ext cx="3652130" cy="20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95938B-670F-40F3-A28F-BAA216EA732B}"/>
              </a:ext>
            </a:extLst>
          </p:cNvPr>
          <p:cNvSpPr txBox="1"/>
          <p:nvPr/>
        </p:nvSpPr>
        <p:spPr>
          <a:xfrm>
            <a:off x="5621867" y="3835154"/>
            <a:ext cx="1464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6418"/>
                </a:solidFill>
              </a:rPr>
              <a:t>Win</a:t>
            </a:r>
          </a:p>
        </p:txBody>
      </p:sp>
    </p:spTree>
    <p:extLst>
      <p:ext uri="{BB962C8B-B14F-4D97-AF65-F5344CB8AC3E}">
        <p14:creationId xmlns:p14="http://schemas.microsoft.com/office/powerpoint/2010/main" val="309162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C44EB-751D-4E0A-811E-C3F822F7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Cijfers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8E26E-75C8-4BFB-8A37-51647F703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Aantal starters 2018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  <a:p>
            <a:r>
              <a:rPr lang="nl-NL" dirty="0"/>
              <a:t>Aantal zzp’ers in 2019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r>
              <a:rPr lang="nl-NL" dirty="0">
                <a:sym typeface="Wingdings" panose="05000000000000000000" pitchFamily="2" charset="2"/>
              </a:rPr>
              <a:t>Mannen versus vrouwen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nl-NL" dirty="0">
                <a:sym typeface="Wingdings" panose="05000000000000000000" pitchFamily="2" charset="2"/>
              </a:rPr>
              <a:t>Fulltime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nl-NL" dirty="0">
                <a:sym typeface="Wingdings" panose="05000000000000000000" pitchFamily="2" charset="2"/>
              </a:rPr>
              <a:t>Gemiddeld inkomen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endParaRPr lang="nl-NL" dirty="0">
              <a:solidFill>
                <a:srgbClr val="FF6418"/>
              </a:solidFill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9CCE350-77DF-40D0-9465-9C140CBA42F3}"/>
              </a:ext>
            </a:extLst>
          </p:cNvPr>
          <p:cNvSpPr/>
          <p:nvPr/>
        </p:nvSpPr>
        <p:spPr>
          <a:xfrm>
            <a:off x="5484513" y="1877204"/>
            <a:ext cx="1732375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   168,000</a:t>
            </a:r>
          </a:p>
        </p:txBody>
      </p:sp>
      <p:pic>
        <p:nvPicPr>
          <p:cNvPr id="6" name="Graphic 5" descr="Munten">
            <a:extLst>
              <a:ext uri="{FF2B5EF4-FFF2-40B4-BE49-F238E27FC236}">
                <a16:creationId xmlns:a16="http://schemas.microsoft.com/office/drawing/2014/main" id="{D6A78CE7-7845-4FA5-90A6-4D71F71C7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6209" y="1690688"/>
            <a:ext cx="2156065" cy="2156065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6B57076-F255-46E6-AE85-57E0F3FB8292}"/>
              </a:ext>
            </a:extLst>
          </p:cNvPr>
          <p:cNvSpPr/>
          <p:nvPr/>
        </p:nvSpPr>
        <p:spPr>
          <a:xfrm>
            <a:off x="5483077" y="2374656"/>
            <a:ext cx="1732374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1,200,000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2E93DA7-F4B9-43E2-A6E1-34665AAD64C5}"/>
              </a:ext>
            </a:extLst>
          </p:cNvPr>
          <p:cNvSpPr/>
          <p:nvPr/>
        </p:nvSpPr>
        <p:spPr>
          <a:xfrm>
            <a:off x="5483076" y="2903657"/>
            <a:ext cx="1730205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     60/40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CE408648-EF62-4670-B294-52B105E01EAC}"/>
              </a:ext>
            </a:extLst>
          </p:cNvPr>
          <p:cNvSpPr/>
          <p:nvPr/>
        </p:nvSpPr>
        <p:spPr>
          <a:xfrm>
            <a:off x="5480908" y="3347327"/>
            <a:ext cx="1732374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1,000,000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00D2B8A4-9D93-4AED-A531-E843F195F3CA}"/>
              </a:ext>
            </a:extLst>
          </p:cNvPr>
          <p:cNvSpPr/>
          <p:nvPr/>
        </p:nvSpPr>
        <p:spPr>
          <a:xfrm>
            <a:off x="5480908" y="3818875"/>
            <a:ext cx="1732374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 € 32.000</a:t>
            </a:r>
          </a:p>
        </p:txBody>
      </p:sp>
    </p:spTree>
    <p:extLst>
      <p:ext uri="{BB962C8B-B14F-4D97-AF65-F5344CB8AC3E}">
        <p14:creationId xmlns:p14="http://schemas.microsoft.com/office/powerpoint/2010/main" val="18296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C44EB-751D-4E0A-811E-C3F822F7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8E26E-75C8-4BFB-8A37-51647F70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/>
              <a:t>Stoppers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  <a:p>
            <a:r>
              <a:rPr lang="nl-NL" dirty="0"/>
              <a:t>Ondernemerschap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r>
              <a:rPr lang="nl-NL" dirty="0">
                <a:sym typeface="Wingdings" panose="05000000000000000000" pitchFamily="2" charset="2"/>
              </a:rPr>
              <a:t>Pensioen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nl-NL" dirty="0">
                <a:sym typeface="Wingdings" panose="05000000000000000000" pitchFamily="2" charset="2"/>
              </a:rPr>
              <a:t>AOV verzekering </a:t>
            </a:r>
            <a:r>
              <a:rPr lang="nl-NL" dirty="0">
                <a:solidFill>
                  <a:srgbClr val="FF6418"/>
                </a:solidFill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endParaRPr lang="nl-NL" dirty="0">
              <a:solidFill>
                <a:srgbClr val="FF6418"/>
              </a:solidFill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9CCE350-77DF-40D0-9465-9C140CBA42F3}"/>
              </a:ext>
            </a:extLst>
          </p:cNvPr>
          <p:cNvSpPr/>
          <p:nvPr/>
        </p:nvSpPr>
        <p:spPr>
          <a:xfrm>
            <a:off x="4466953" y="1767648"/>
            <a:ext cx="3538292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50%+ binnen 5 jaar</a:t>
            </a:r>
          </a:p>
        </p:txBody>
      </p:sp>
      <p:pic>
        <p:nvPicPr>
          <p:cNvPr id="6" name="Graphic 5" descr="Munten">
            <a:extLst>
              <a:ext uri="{FF2B5EF4-FFF2-40B4-BE49-F238E27FC236}">
                <a16:creationId xmlns:a16="http://schemas.microsoft.com/office/drawing/2014/main" id="{D6A78CE7-7845-4FA5-90A6-4D71F71C7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6209" y="1690688"/>
            <a:ext cx="2156065" cy="2156065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6B57076-F255-46E6-AE85-57E0F3FB8292}"/>
              </a:ext>
            </a:extLst>
          </p:cNvPr>
          <p:cNvSpPr/>
          <p:nvPr/>
        </p:nvSpPr>
        <p:spPr>
          <a:xfrm>
            <a:off x="4466953" y="2343106"/>
            <a:ext cx="3542514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Schijnzelfstandigheid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2E93DA7-F4B9-43E2-A6E1-34665AAD64C5}"/>
              </a:ext>
            </a:extLst>
          </p:cNvPr>
          <p:cNvSpPr/>
          <p:nvPr/>
        </p:nvSpPr>
        <p:spPr>
          <a:xfrm>
            <a:off x="4471173" y="2816747"/>
            <a:ext cx="3538293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25%+ niets geregeld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CE408648-EF62-4670-B294-52B105E01EAC}"/>
              </a:ext>
            </a:extLst>
          </p:cNvPr>
          <p:cNvSpPr/>
          <p:nvPr/>
        </p:nvSpPr>
        <p:spPr>
          <a:xfrm>
            <a:off x="4466952" y="3338010"/>
            <a:ext cx="3538293" cy="419969"/>
          </a:xfrm>
          <a:prstGeom prst="roundRect">
            <a:avLst/>
          </a:prstGeom>
          <a:solidFill>
            <a:srgbClr val="FF6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latin typeface="Myriad Pro Light" panose="020B0403030403020204"/>
                <a:sym typeface="Wingdings" panose="05000000000000000000" pitchFamily="2" charset="2"/>
              </a:rPr>
              <a:t>81% niets geregeld</a:t>
            </a:r>
          </a:p>
        </p:txBody>
      </p:sp>
    </p:spTree>
    <p:extLst>
      <p:ext uri="{BB962C8B-B14F-4D97-AF65-F5344CB8AC3E}">
        <p14:creationId xmlns:p14="http://schemas.microsoft.com/office/powerpoint/2010/main" val="4593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C44EB-751D-4E0A-811E-C3F822F7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325" y="1558925"/>
            <a:ext cx="10515600" cy="1325563"/>
          </a:xfrm>
        </p:spPr>
        <p:txBody>
          <a:bodyPr>
            <a:noAutofit/>
          </a:bodyPr>
          <a:lstStyle/>
          <a:p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Te lage tarieven</a:t>
            </a:r>
            <a:br>
              <a:rPr lang="nl-NL" sz="3600" dirty="0"/>
            </a:br>
            <a:r>
              <a:rPr lang="nl-NL" sz="3600" dirty="0"/>
              <a:t>	+ </a:t>
            </a:r>
            <a:br>
              <a:rPr lang="nl-NL" sz="3600" dirty="0"/>
            </a:br>
            <a:r>
              <a:rPr lang="nl-NL" sz="3600" dirty="0"/>
              <a:t>Te weinig klanten</a:t>
            </a:r>
            <a:br>
              <a:rPr lang="nl-NL" sz="3600" dirty="0"/>
            </a:br>
            <a:r>
              <a:rPr lang="nl-NL" sz="3600" dirty="0"/>
              <a:t>	=</a:t>
            </a:r>
            <a:br>
              <a:rPr lang="nl-NL" sz="3600" dirty="0"/>
            </a:br>
            <a:r>
              <a:rPr lang="nl-NL" sz="3600" dirty="0"/>
              <a:t>Te lage omzet </a:t>
            </a:r>
            <a:br>
              <a:rPr lang="nl-NL" sz="3600" dirty="0"/>
            </a:br>
            <a:r>
              <a:rPr lang="nl-NL" sz="3600" dirty="0"/>
              <a:t>	=</a:t>
            </a:r>
            <a:br>
              <a:rPr lang="nl-NL" sz="3600" dirty="0"/>
            </a:br>
            <a:r>
              <a:rPr lang="nl-NL" sz="3600" dirty="0"/>
              <a:t>Te weinig inkomen</a:t>
            </a:r>
            <a:br>
              <a:rPr lang="nl-NL" sz="3600" dirty="0"/>
            </a:br>
            <a:r>
              <a:rPr lang="nl-NL" sz="3600" dirty="0"/>
              <a:t>	=</a:t>
            </a:r>
            <a:br>
              <a:rPr lang="nl-NL" sz="3600" dirty="0"/>
            </a:br>
            <a:r>
              <a:rPr lang="nl-NL" sz="3600" dirty="0"/>
              <a:t>Te weinig vrije tijd </a:t>
            </a:r>
            <a:br>
              <a:rPr lang="nl-NL" sz="3600" dirty="0"/>
            </a:br>
            <a:r>
              <a:rPr lang="nl-NL" sz="3600" dirty="0"/>
              <a:t>	=</a:t>
            </a:r>
            <a:br>
              <a:rPr lang="nl-NL" sz="3600" dirty="0"/>
            </a:br>
            <a:r>
              <a:rPr lang="nl-NL" sz="3600" dirty="0"/>
              <a:t>Te weinig plezier </a:t>
            </a:r>
            <a:r>
              <a:rPr lang="nl-NL" sz="3600" dirty="0">
                <a:sym typeface="Wingdings" panose="05000000000000000000" pitchFamily="2" charset="2"/>
              </a:rPr>
              <a:t></a:t>
            </a:r>
            <a:br>
              <a:rPr lang="nl-NL" sz="3600" dirty="0"/>
            </a:br>
            <a:endParaRPr lang="nl-NL" sz="3600" dirty="0"/>
          </a:p>
        </p:txBody>
      </p:sp>
      <p:pic>
        <p:nvPicPr>
          <p:cNvPr id="6" name="Graphic 5" descr="Munten">
            <a:extLst>
              <a:ext uri="{FF2B5EF4-FFF2-40B4-BE49-F238E27FC236}">
                <a16:creationId xmlns:a16="http://schemas.microsoft.com/office/drawing/2014/main" id="{D6A78CE7-7845-4FA5-90A6-4D71F71C7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6209" y="1690688"/>
            <a:ext cx="2156065" cy="21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11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Startersloket training" id="{58C44CCF-6A14-BD4D-ADD0-05588930BB67}" vid="{FC6B7F48-0A34-2E4D-ABCB-9F3A8F699FF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ikwordzzper.nl</Template>
  <TotalTime>0</TotalTime>
  <Words>220</Words>
  <Application>Microsoft Office PowerPoint</Application>
  <PresentationFormat>Widescreen</PresentationFormat>
  <Paragraphs>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Myriad Pro Light</vt:lpstr>
      <vt:lpstr>Kantoorthema</vt:lpstr>
      <vt:lpstr>PowerPoint Presentation</vt:lpstr>
      <vt:lpstr>Even voorstellen</vt:lpstr>
      <vt:lpstr>PowerPoint Presentation</vt:lpstr>
      <vt:lpstr>PowerPoint Presentation</vt:lpstr>
      <vt:lpstr>PowerPoint Presentation</vt:lpstr>
      <vt:lpstr>We starten met de ZZP Kennis Quiz </vt:lpstr>
      <vt:lpstr>Cijfers</vt:lpstr>
      <vt:lpstr>Aandachtspunten</vt:lpstr>
      <vt:lpstr>     Te lage tarieven  +  Te weinig klanten  = Te lage omzet   = Te weinig inkomen  = Te weinig vrije tijd   = Te weinig plezier  </vt:lpstr>
      <vt:lpstr>Fiscale voordelen</vt:lpstr>
      <vt:lpstr>Hoe bepaal ik mijn uurtarief?</vt:lpstr>
      <vt:lpstr>PowerPoint Presentation</vt:lpstr>
      <vt:lpstr>PowerPoint Presentation</vt:lpstr>
      <vt:lpstr>Wat moet ik reserveren?</vt:lpstr>
      <vt:lpstr>Bepaal je bruto winst</vt:lpstr>
      <vt:lpstr>Bepaal je winst uit onderneming</vt:lpstr>
      <vt:lpstr>Bepaal je belastbare winst</vt:lpstr>
      <vt:lpstr>Bepaal je belastingen en netto inkomen</vt:lpstr>
      <vt:lpstr>Tips</vt:lpstr>
      <vt:lpstr>PowerPoint Presentation</vt:lpstr>
      <vt:lpstr>PowerPoint Presentation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Martijn Pennekamp</dc:creator>
  <cp:lastModifiedBy>Jordi Hartogs</cp:lastModifiedBy>
  <cp:revision>52</cp:revision>
  <dcterms:created xsi:type="dcterms:W3CDTF">2018-10-15T09:16:52Z</dcterms:created>
  <dcterms:modified xsi:type="dcterms:W3CDTF">2019-04-15T18:45:58Z</dcterms:modified>
</cp:coreProperties>
</file>